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etrona"/>
      <p:regular r:id="rId15"/>
    </p:embeddedFont>
    <p:embeddedFont>
      <p:font typeface="Petrona"/>
      <p:regular r:id="rId16"/>
    </p:embeddedFont>
    <p:embeddedFont>
      <p:font typeface="Petrona"/>
      <p:regular r:id="rId17"/>
    </p:embeddedFont>
    <p:embeddedFont>
      <p:font typeface="Petrona"/>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3-2.png>
</file>

<file path=ppt/media/image-3-3.png>
</file>

<file path=ppt/media/image-3-4.png>
</file>

<file path=ppt/media/image-4-1.png>
</file>

<file path=ppt/media/image-4-2.png>
</file>

<file path=ppt/media/image-4-3.png>
</file>

<file path=ppt/media/image-4-4.png>
</file>

<file path=ppt/media/image-5-1.png>
</file>

<file path=ppt/media/image-5-2.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39823"/>
            <a:ext cx="7556421" cy="1488519"/>
          </a:xfrm>
          <a:prstGeom prst="rect">
            <a:avLst/>
          </a:prstGeom>
          <a:noFill/>
          <a:ln/>
        </p:spPr>
        <p:txBody>
          <a:bodyPr wrap="squar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Cloudinary: Gestión Multimedia en la Nube</a:t>
            </a:r>
            <a:endParaRPr lang="en-US" sz="4650" dirty="0"/>
          </a:p>
        </p:txBody>
      </p:sp>
      <p:sp>
        <p:nvSpPr>
          <p:cNvPr id="4" name="Text 1"/>
          <p:cNvSpPr/>
          <p:nvPr/>
        </p:nvSpPr>
        <p:spPr>
          <a:xfrm>
            <a:off x="793790" y="3268504"/>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Cloudinary es una plataforma en la nube que centraliza la gestión de archivos multimedia (imágenes, videos, documentos) a través de APIs y un panel web. Permite a desarrolladores y empresas almacenar, optimizar, transformar y distribuir contenido de manera eficiente, eliminando la necesidad de mantener servidores propios.</a:t>
            </a:r>
            <a:endParaRPr lang="en-US" sz="1750" dirty="0"/>
          </a:p>
        </p:txBody>
      </p:sp>
      <p:sp>
        <p:nvSpPr>
          <p:cNvPr id="5" name="Text 2"/>
          <p:cNvSpPr/>
          <p:nvPr/>
        </p:nvSpPr>
        <p:spPr>
          <a:xfrm>
            <a:off x="793790" y="5338167"/>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Se clasifica como Software as a Service (SaaS) porque ofrece una solución completa y lista para usar desde la nube. Los usuarios solo necesitan registrarse y acceder a sus servicios sin preocuparse por la instalación o la infraestructura.</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68937"/>
            <a:ext cx="9335095"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Modelos de Costos y Escalabilidad</a:t>
            </a:r>
            <a:endParaRPr lang="en-US" sz="4650" dirty="0"/>
          </a:p>
        </p:txBody>
      </p:sp>
      <p:sp>
        <p:nvSpPr>
          <p:cNvPr id="3" name="Text 1"/>
          <p:cNvSpPr/>
          <p:nvPr/>
        </p:nvSpPr>
        <p:spPr>
          <a:xfrm>
            <a:off x="793790" y="3280172"/>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Costos Transparentes</a:t>
            </a:r>
            <a:endParaRPr lang="en-US" sz="2300" dirty="0"/>
          </a:p>
        </p:txBody>
      </p:sp>
      <p:sp>
        <p:nvSpPr>
          <p:cNvPr id="4" name="Text 2"/>
          <p:cNvSpPr/>
          <p:nvPr/>
        </p:nvSpPr>
        <p:spPr>
          <a:xfrm>
            <a:off x="793790" y="3879056"/>
            <a:ext cx="6244709"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Cloudinary ofrece un plan gratuito con almacenamiento y ancho de banda limitados, ideal para proyectos pequeños. Los planes de pago son escalables según el uso, sin costos ocultos, aunque se aplican cargos adicionales si se superan los límites establecidos.</a:t>
            </a:r>
            <a:endParaRPr lang="en-US" sz="1750" dirty="0"/>
          </a:p>
        </p:txBody>
      </p:sp>
      <p:sp>
        <p:nvSpPr>
          <p:cNvPr id="5" name="Text 3"/>
          <p:cNvSpPr/>
          <p:nvPr/>
        </p:nvSpPr>
        <p:spPr>
          <a:xfrm>
            <a:off x="7599521" y="3280172"/>
            <a:ext cx="3506510" cy="372070"/>
          </a:xfrm>
          <a:prstGeom prst="rect">
            <a:avLst/>
          </a:prstGeom>
          <a:noFill/>
          <a:ln/>
        </p:spPr>
        <p:txBody>
          <a:bodyPr wrap="none" lIns="0" tIns="0" rIns="0" bIns="0" rtlCol="0" anchor="t"/>
          <a:lstStyle/>
          <a:p>
            <a:pPr algn="l"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Escalabilidad Automática</a:t>
            </a:r>
            <a:endParaRPr lang="en-US" sz="2300" dirty="0"/>
          </a:p>
        </p:txBody>
      </p:sp>
      <p:sp>
        <p:nvSpPr>
          <p:cNvPr id="6" name="Text 4"/>
          <p:cNvSpPr/>
          <p:nvPr/>
        </p:nvSpPr>
        <p:spPr>
          <a:xfrm>
            <a:off x="7599521" y="3879056"/>
            <a:ext cx="6244709"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La plataforma está diseñada para escalar automáticamente, soportando grandes volúmenes de archivos, usuarios y solicitudes. Su arquitectura en la nube garantiza alta disponibilidad y rendimiento global, siendo adecuada para startups, pymes y grandes organizaciones.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397484" y="2708077"/>
            <a:ext cx="4979313" cy="2813328"/>
          </a:xfrm>
          <a:prstGeom prst="rect">
            <a:avLst/>
          </a:prstGeom>
        </p:spPr>
      </p:pic>
      <p:sp>
        <p:nvSpPr>
          <p:cNvPr id="4" name="Text 0"/>
          <p:cNvSpPr/>
          <p:nvPr/>
        </p:nvSpPr>
        <p:spPr>
          <a:xfrm>
            <a:off x="709732" y="624721"/>
            <a:ext cx="7724537" cy="1330643"/>
          </a:xfrm>
          <a:prstGeom prst="rect">
            <a:avLst/>
          </a:prstGeom>
          <a:noFill/>
          <a:ln/>
        </p:spPr>
        <p:txBody>
          <a:bodyPr wrap="square" lIns="0" tIns="0" rIns="0" bIns="0" rtlCol="0" anchor="t"/>
          <a:lstStyle/>
          <a:p>
            <a:pPr algn="l" indent="0" marL="0">
              <a:lnSpc>
                <a:spcPts val="5200"/>
              </a:lnSpc>
              <a:buNone/>
            </a:pPr>
            <a:r>
              <a:rPr lang="en-US" sz="4150" b="1" dirty="0">
                <a:solidFill>
                  <a:srgbClr val="000000"/>
                </a:solidFill>
                <a:latin typeface="Petrona Bold" pitchFamily="34" charset="0"/>
                <a:ea typeface="Petrona Bold" pitchFamily="34" charset="-122"/>
                <a:cs typeface="Petrona Bold" pitchFamily="34" charset="-120"/>
              </a:rPr>
              <a:t>Seguridad y Protección de Archivos</a:t>
            </a:r>
            <a:endParaRPr lang="en-US" sz="4150" dirty="0"/>
          </a:p>
        </p:txBody>
      </p:sp>
      <p:sp>
        <p:nvSpPr>
          <p:cNvPr id="5" name="Shape 1"/>
          <p:cNvSpPr/>
          <p:nvPr/>
        </p:nvSpPr>
        <p:spPr>
          <a:xfrm>
            <a:off x="709732" y="2259449"/>
            <a:ext cx="456248" cy="456248"/>
          </a:xfrm>
          <a:prstGeom prst="roundRect">
            <a:avLst>
              <a:gd name="adj" fmla="val 18669"/>
            </a:avLst>
          </a:prstGeom>
          <a:solidFill>
            <a:srgbClr val="CCEEFF"/>
          </a:solidFill>
          <a:ln w="7620">
            <a:solidFill>
              <a:srgbClr val="B2D4E5"/>
            </a:solidFill>
            <a:prstDash val="solid"/>
          </a:ln>
        </p:spPr>
      </p:sp>
      <p:pic>
        <p:nvPicPr>
          <p:cNvPr id="6" name="Image 2" descr="preencoded.png">    </p:cNvPr>
          <p:cNvPicPr>
            <a:picLocks noChangeAspect="1"/>
          </p:cNvPicPr>
          <p:nvPr/>
        </p:nvPicPr>
        <p:blipFill>
          <a:blip r:embed="rId3"/>
          <a:stretch>
            <a:fillRect/>
          </a:stretch>
        </p:blipFill>
        <p:spPr>
          <a:xfrm>
            <a:off x="778193" y="2287965"/>
            <a:ext cx="319326" cy="399217"/>
          </a:xfrm>
          <a:prstGeom prst="rect">
            <a:avLst/>
          </a:prstGeom>
        </p:spPr>
      </p:pic>
      <p:sp>
        <p:nvSpPr>
          <p:cNvPr id="7" name="Text 2"/>
          <p:cNvSpPr/>
          <p:nvPr/>
        </p:nvSpPr>
        <p:spPr>
          <a:xfrm>
            <a:off x="1368743" y="2329101"/>
            <a:ext cx="2765703" cy="332780"/>
          </a:xfrm>
          <a:prstGeom prst="rect">
            <a:avLst/>
          </a:prstGeom>
          <a:noFill/>
          <a:ln/>
        </p:spPr>
        <p:txBody>
          <a:bodyPr wrap="none" lIns="0" tIns="0" rIns="0" bIns="0" rtlCol="0" anchor="t"/>
          <a:lstStyle/>
          <a:p>
            <a:pPr algn="l" indent="0" marL="0">
              <a:lnSpc>
                <a:spcPts val="2600"/>
              </a:lnSpc>
              <a:buNone/>
            </a:pPr>
            <a:r>
              <a:rPr lang="en-US" sz="2050" b="1" dirty="0">
                <a:solidFill>
                  <a:srgbClr val="272525"/>
                </a:solidFill>
                <a:latin typeface="Petrona Bold" pitchFamily="34" charset="0"/>
                <a:ea typeface="Petrona Bold" pitchFamily="34" charset="-122"/>
                <a:cs typeface="Petrona Bold" pitchFamily="34" charset="-120"/>
              </a:rPr>
              <a:t>Seguridad de los Datos</a:t>
            </a:r>
            <a:endParaRPr lang="en-US" sz="2050" dirty="0"/>
          </a:p>
        </p:txBody>
      </p:sp>
      <p:sp>
        <p:nvSpPr>
          <p:cNvPr id="8" name="Text 3"/>
          <p:cNvSpPr/>
          <p:nvPr/>
        </p:nvSpPr>
        <p:spPr>
          <a:xfrm>
            <a:off x="1368743" y="2783443"/>
            <a:ext cx="7065526" cy="1945958"/>
          </a:xfrm>
          <a:prstGeom prst="rect">
            <a:avLst/>
          </a:prstGeom>
          <a:noFill/>
          <a:ln/>
        </p:spPr>
        <p:txBody>
          <a:bodyPr wrap="square" lIns="0" tIns="0" rIns="0" bIns="0" rtlCol="0" anchor="t"/>
          <a:lstStyle/>
          <a:p>
            <a:pPr algn="l" indent="0" marL="0">
              <a:lnSpc>
                <a:spcPts val="2550"/>
              </a:lnSpc>
              <a:buNone/>
            </a:pPr>
            <a:r>
              <a:rPr lang="en-US" sz="1550" dirty="0">
                <a:solidFill>
                  <a:srgbClr val="272525"/>
                </a:solidFill>
                <a:latin typeface="Inter" pitchFamily="34" charset="0"/>
                <a:ea typeface="Inter" pitchFamily="34" charset="-122"/>
                <a:cs typeface="Inter" pitchFamily="34" charset="-120"/>
              </a:rPr>
              <a:t>Cloudinary protege los archivos mediante </a:t>
            </a:r>
            <a:pPr algn="l" indent="0" marL="0">
              <a:lnSpc>
                <a:spcPts val="2550"/>
              </a:lnSpc>
              <a:buNone/>
            </a:pPr>
            <a:r>
              <a:rPr lang="en-US" sz="1550" b="1" dirty="0">
                <a:solidFill>
                  <a:srgbClr val="272525"/>
                </a:solidFill>
                <a:latin typeface="Inter" pitchFamily="34" charset="0"/>
                <a:ea typeface="Inter" pitchFamily="34" charset="-122"/>
                <a:cs typeface="Inter" pitchFamily="34" charset="-120"/>
              </a:rPr>
              <a:t>cifrado en tránsito y en reposo</a:t>
            </a:r>
            <a:pPr algn="l" indent="0" marL="0">
              <a:lnSpc>
                <a:spcPts val="2550"/>
              </a:lnSpc>
              <a:buNone/>
            </a:pPr>
            <a:r>
              <a:rPr lang="en-US" sz="1550" dirty="0">
                <a:solidFill>
                  <a:srgbClr val="272525"/>
                </a:solidFill>
                <a:latin typeface="Inter" pitchFamily="34" charset="0"/>
                <a:ea typeface="Inter" pitchFamily="34" charset="-122"/>
                <a:cs typeface="Inter" pitchFamily="34" charset="-120"/>
              </a:rPr>
              <a:t>, utilizando protocolos como </a:t>
            </a:r>
            <a:pPr algn="l" indent="0" marL="0">
              <a:lnSpc>
                <a:spcPts val="2550"/>
              </a:lnSpc>
              <a:buNone/>
            </a:pPr>
            <a:r>
              <a:rPr lang="en-US" sz="1550" b="1" dirty="0">
                <a:solidFill>
                  <a:srgbClr val="272525"/>
                </a:solidFill>
                <a:latin typeface="Inter" pitchFamily="34" charset="0"/>
                <a:ea typeface="Inter" pitchFamily="34" charset="-122"/>
                <a:cs typeface="Inter" pitchFamily="34" charset="-120"/>
              </a:rPr>
              <a:t>HTTPS y TLS</a:t>
            </a:r>
            <a:pPr algn="l" indent="0" marL="0">
              <a:lnSpc>
                <a:spcPts val="2550"/>
              </a:lnSpc>
              <a:buNone/>
            </a:pPr>
            <a:r>
              <a:rPr lang="en-US" sz="1550" dirty="0">
                <a:solidFill>
                  <a:srgbClr val="272525"/>
                </a:solidFill>
                <a:latin typeface="Inter" pitchFamily="34" charset="0"/>
                <a:ea typeface="Inter" pitchFamily="34" charset="-122"/>
                <a:cs typeface="Inter" pitchFamily="34" charset="-120"/>
              </a:rPr>
              <a:t> para evitar interceptaciones. Además, implementa autenticación con </a:t>
            </a:r>
            <a:pPr algn="l" indent="0" marL="0">
              <a:lnSpc>
                <a:spcPts val="2550"/>
              </a:lnSpc>
              <a:buNone/>
            </a:pPr>
            <a:r>
              <a:rPr lang="en-US" sz="1550" b="1" dirty="0">
                <a:solidFill>
                  <a:srgbClr val="272525"/>
                </a:solidFill>
                <a:latin typeface="Inter" pitchFamily="34" charset="0"/>
                <a:ea typeface="Inter" pitchFamily="34" charset="-122"/>
                <a:cs typeface="Inter" pitchFamily="34" charset="-120"/>
              </a:rPr>
              <a:t>claves API y tokens firmados</a:t>
            </a:r>
            <a:pPr algn="l" indent="0" marL="0">
              <a:lnSpc>
                <a:spcPts val="2550"/>
              </a:lnSpc>
              <a:buNone/>
            </a:pPr>
            <a:r>
              <a:rPr lang="en-US" sz="1550" dirty="0">
                <a:solidFill>
                  <a:srgbClr val="272525"/>
                </a:solidFill>
                <a:latin typeface="Inter" pitchFamily="34" charset="0"/>
                <a:ea typeface="Inter" pitchFamily="34" charset="-122"/>
                <a:cs typeface="Inter" pitchFamily="34" charset="-120"/>
              </a:rPr>
              <a:t>, lo cual garantiza que solo usuarios autorizados puedan subir, ver o manipular archivos. Esto reduce el riesgo de accesos no deseados o ataques de terceros.</a:t>
            </a:r>
            <a:endParaRPr lang="en-US" sz="1550" dirty="0"/>
          </a:p>
        </p:txBody>
      </p:sp>
      <p:sp>
        <p:nvSpPr>
          <p:cNvPr id="9" name="Shape 4"/>
          <p:cNvSpPr/>
          <p:nvPr/>
        </p:nvSpPr>
        <p:spPr>
          <a:xfrm>
            <a:off x="709732" y="5134928"/>
            <a:ext cx="456248" cy="456248"/>
          </a:xfrm>
          <a:prstGeom prst="roundRect">
            <a:avLst>
              <a:gd name="adj" fmla="val 18669"/>
            </a:avLst>
          </a:prstGeom>
          <a:solidFill>
            <a:srgbClr val="CCEEFF"/>
          </a:solidFill>
          <a:ln w="7620">
            <a:solidFill>
              <a:srgbClr val="B2D4E5"/>
            </a:solidFill>
            <a:prstDash val="solid"/>
          </a:ln>
        </p:spPr>
      </p:sp>
      <p:pic>
        <p:nvPicPr>
          <p:cNvPr id="10" name="Image 3" descr="preencoded.png">    </p:cNvPr>
          <p:cNvPicPr>
            <a:picLocks noChangeAspect="1"/>
          </p:cNvPicPr>
          <p:nvPr/>
        </p:nvPicPr>
        <p:blipFill>
          <a:blip r:embed="rId4"/>
          <a:stretch>
            <a:fillRect/>
          </a:stretch>
        </p:blipFill>
        <p:spPr>
          <a:xfrm>
            <a:off x="778193" y="5163443"/>
            <a:ext cx="319326" cy="399217"/>
          </a:xfrm>
          <a:prstGeom prst="rect">
            <a:avLst/>
          </a:prstGeom>
        </p:spPr>
      </p:pic>
      <p:sp>
        <p:nvSpPr>
          <p:cNvPr id="11" name="Text 5"/>
          <p:cNvSpPr/>
          <p:nvPr/>
        </p:nvSpPr>
        <p:spPr>
          <a:xfrm>
            <a:off x="1368743" y="5204579"/>
            <a:ext cx="4875609" cy="332780"/>
          </a:xfrm>
          <a:prstGeom prst="rect">
            <a:avLst/>
          </a:prstGeom>
          <a:noFill/>
          <a:ln/>
        </p:spPr>
        <p:txBody>
          <a:bodyPr wrap="none" lIns="0" tIns="0" rIns="0" bIns="0" rtlCol="0" anchor="t"/>
          <a:lstStyle/>
          <a:p>
            <a:pPr algn="l" indent="0" marL="0">
              <a:lnSpc>
                <a:spcPts val="2600"/>
              </a:lnSpc>
              <a:buNone/>
            </a:pPr>
            <a:r>
              <a:rPr lang="en-US" sz="2050" b="1" dirty="0">
                <a:solidFill>
                  <a:srgbClr val="272525"/>
                </a:solidFill>
                <a:latin typeface="Petrona Bold" pitchFamily="34" charset="0"/>
                <a:ea typeface="Petrona Bold" pitchFamily="34" charset="-122"/>
                <a:cs typeface="Petrona Bold" pitchFamily="34" charset="-120"/>
              </a:rPr>
              <a:t>Control de Acceso y Gestión de Archivos</a:t>
            </a:r>
            <a:endParaRPr lang="en-US" sz="2050" dirty="0"/>
          </a:p>
        </p:txBody>
      </p:sp>
      <p:sp>
        <p:nvSpPr>
          <p:cNvPr id="12" name="Text 6"/>
          <p:cNvSpPr/>
          <p:nvPr/>
        </p:nvSpPr>
        <p:spPr>
          <a:xfrm>
            <a:off x="1368743" y="5658922"/>
            <a:ext cx="7065526" cy="1945958"/>
          </a:xfrm>
          <a:prstGeom prst="rect">
            <a:avLst/>
          </a:prstGeom>
          <a:noFill/>
          <a:ln/>
        </p:spPr>
        <p:txBody>
          <a:bodyPr wrap="square" lIns="0" tIns="0" rIns="0" bIns="0" rtlCol="0" anchor="t"/>
          <a:lstStyle/>
          <a:p>
            <a:pPr algn="l" indent="0" marL="0">
              <a:lnSpc>
                <a:spcPts val="2550"/>
              </a:lnSpc>
              <a:buNone/>
            </a:pPr>
            <a:r>
              <a:rPr lang="en-US" sz="1550" dirty="0">
                <a:solidFill>
                  <a:srgbClr val="272525"/>
                </a:solidFill>
                <a:latin typeface="Inter" pitchFamily="34" charset="0"/>
                <a:ea typeface="Inter" pitchFamily="34" charset="-122"/>
                <a:cs typeface="Inter" pitchFamily="34" charset="-120"/>
              </a:rPr>
              <a:t>Los usuarios pueden definir </a:t>
            </a:r>
            <a:pPr algn="l" indent="0" marL="0">
              <a:lnSpc>
                <a:spcPts val="2550"/>
              </a:lnSpc>
              <a:buNone/>
            </a:pPr>
            <a:r>
              <a:rPr lang="en-US" sz="1550" b="1" dirty="0">
                <a:solidFill>
                  <a:srgbClr val="272525"/>
                </a:solidFill>
                <a:latin typeface="Inter" pitchFamily="34" charset="0"/>
                <a:ea typeface="Inter" pitchFamily="34" charset="-122"/>
                <a:cs typeface="Inter" pitchFamily="34" charset="-120"/>
              </a:rPr>
              <a:t>políticas de acceso personalizadas</a:t>
            </a:r>
            <a:pPr algn="l" indent="0" marL="0">
              <a:lnSpc>
                <a:spcPts val="2550"/>
              </a:lnSpc>
              <a:buNone/>
            </a:pPr>
            <a:r>
              <a:rPr lang="en-US" sz="1550" dirty="0">
                <a:solidFill>
                  <a:srgbClr val="272525"/>
                </a:solidFill>
                <a:latin typeface="Inter" pitchFamily="34" charset="0"/>
                <a:ea typeface="Inter" pitchFamily="34" charset="-122"/>
                <a:cs typeface="Inter" pitchFamily="34" charset="-120"/>
              </a:rPr>
              <a:t>, como limitar la visualización, restringir descargas o establecer </a:t>
            </a:r>
            <a:pPr algn="l" indent="0" marL="0">
              <a:lnSpc>
                <a:spcPts val="2550"/>
              </a:lnSpc>
              <a:buNone/>
            </a:pPr>
            <a:r>
              <a:rPr lang="en-US" sz="1550" b="1" dirty="0">
                <a:solidFill>
                  <a:srgbClr val="272525"/>
                </a:solidFill>
                <a:latin typeface="Inter" pitchFamily="34" charset="0"/>
                <a:ea typeface="Inter" pitchFamily="34" charset="-122"/>
                <a:cs typeface="Inter" pitchFamily="34" charset="-120"/>
              </a:rPr>
              <a:t>enlaces con expiración automática</a:t>
            </a:r>
            <a:pPr algn="l" indent="0" marL="0">
              <a:lnSpc>
                <a:spcPts val="2550"/>
              </a:lnSpc>
              <a:buNone/>
            </a:pPr>
            <a:r>
              <a:rPr lang="en-US" sz="1550" dirty="0">
                <a:solidFill>
                  <a:srgbClr val="272525"/>
                </a:solidFill>
                <a:latin typeface="Inter" pitchFamily="34" charset="0"/>
                <a:ea typeface="Inter" pitchFamily="34" charset="-122"/>
                <a:cs typeface="Inter" pitchFamily="34" charset="-120"/>
              </a:rPr>
              <a:t>. También se permite el control granular por recurso, lo cual facilita administrar quién puede acceder o modificar cada archivo, mejorando la seguridad y privacidad del contenido multimedia almacenado.</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262533" y="2382560"/>
            <a:ext cx="4961215" cy="3464481"/>
          </a:xfrm>
          <a:prstGeom prst="rect">
            <a:avLst/>
          </a:prstGeom>
        </p:spPr>
      </p:pic>
      <p:sp>
        <p:nvSpPr>
          <p:cNvPr id="3" name="Text 0"/>
          <p:cNvSpPr/>
          <p:nvPr/>
        </p:nvSpPr>
        <p:spPr>
          <a:xfrm>
            <a:off x="6221730" y="923092"/>
            <a:ext cx="7673340" cy="1378744"/>
          </a:xfrm>
          <a:prstGeom prst="rect">
            <a:avLst/>
          </a:prstGeom>
          <a:noFill/>
          <a:ln/>
        </p:spPr>
        <p:txBody>
          <a:bodyPr wrap="square" lIns="0" tIns="0" rIns="0" bIns="0" rtlCol="0" anchor="t"/>
          <a:lstStyle/>
          <a:p>
            <a:pPr algn="l" indent="0" marL="0">
              <a:lnSpc>
                <a:spcPts val="5400"/>
              </a:lnSpc>
              <a:buNone/>
            </a:pPr>
            <a:r>
              <a:rPr lang="en-US" sz="4300" b="1" dirty="0">
                <a:solidFill>
                  <a:srgbClr val="000000"/>
                </a:solidFill>
                <a:latin typeface="Petrona Bold" pitchFamily="34" charset="0"/>
                <a:ea typeface="Petrona Bold" pitchFamily="34" charset="-122"/>
                <a:cs typeface="Petrona Bold" pitchFamily="34" charset="-120"/>
              </a:rPr>
              <a:t>Proyecto de Gestión Multimedia con Cloudinary</a:t>
            </a:r>
            <a:endParaRPr lang="en-US" sz="4300" dirty="0"/>
          </a:p>
        </p:txBody>
      </p:sp>
      <p:pic>
        <p:nvPicPr>
          <p:cNvPr id="4" name="Image 1" descr="preencoded.png">    </p:cNvPr>
          <p:cNvPicPr>
            <a:picLocks noChangeAspect="1"/>
          </p:cNvPicPr>
          <p:nvPr/>
        </p:nvPicPr>
        <p:blipFill>
          <a:blip r:embed="rId2"/>
          <a:stretch>
            <a:fillRect/>
          </a:stretch>
        </p:blipFill>
        <p:spPr>
          <a:xfrm>
            <a:off x="6221730" y="2616875"/>
            <a:ext cx="1050488" cy="1563172"/>
          </a:xfrm>
          <a:prstGeom prst="rect">
            <a:avLst/>
          </a:prstGeom>
        </p:spPr>
      </p:pic>
      <p:sp>
        <p:nvSpPr>
          <p:cNvPr id="5" name="Text 1"/>
          <p:cNvSpPr/>
          <p:nvPr/>
        </p:nvSpPr>
        <p:spPr>
          <a:xfrm>
            <a:off x="7587258" y="2826901"/>
            <a:ext cx="2757488" cy="344686"/>
          </a:xfrm>
          <a:prstGeom prst="rect">
            <a:avLst/>
          </a:prstGeom>
          <a:noFill/>
          <a:ln/>
        </p:spPr>
        <p:txBody>
          <a:bodyPr wrap="none" lIns="0" tIns="0" rIns="0" bIns="0" rtlCol="0" anchor="t"/>
          <a:lstStyle/>
          <a:p>
            <a:pPr algn="l" indent="0" marL="0">
              <a:lnSpc>
                <a:spcPts val="2700"/>
              </a:lnSpc>
              <a:buNone/>
            </a:pPr>
            <a:r>
              <a:rPr lang="en-US" sz="2150" b="1" dirty="0">
                <a:solidFill>
                  <a:srgbClr val="272525"/>
                </a:solidFill>
                <a:latin typeface="Petrona Bold" pitchFamily="34" charset="0"/>
                <a:ea typeface="Petrona Bold" pitchFamily="34" charset="-122"/>
                <a:cs typeface="Petrona Bold" pitchFamily="34" charset="-120"/>
              </a:rPr>
              <a:t>Subida de Archivos</a:t>
            </a:r>
            <a:endParaRPr lang="en-US" sz="2150" dirty="0"/>
          </a:p>
        </p:txBody>
      </p:sp>
      <p:sp>
        <p:nvSpPr>
          <p:cNvPr id="6" name="Text 2"/>
          <p:cNvSpPr/>
          <p:nvPr/>
        </p:nvSpPr>
        <p:spPr>
          <a:xfrm>
            <a:off x="7587258" y="3297555"/>
            <a:ext cx="6307812" cy="672465"/>
          </a:xfrm>
          <a:prstGeom prst="rect">
            <a:avLst/>
          </a:prstGeom>
          <a:noFill/>
          <a:ln/>
        </p:spPr>
        <p:txBody>
          <a:bodyPr wrap="square" lIns="0" tIns="0" rIns="0" bIns="0" rtlCol="0" anchor="t"/>
          <a:lstStyle/>
          <a:p>
            <a:pPr algn="l" indent="0" marL="0">
              <a:lnSpc>
                <a:spcPts val="2600"/>
              </a:lnSpc>
              <a:buNone/>
            </a:pPr>
            <a:r>
              <a:rPr lang="en-US" sz="1650" dirty="0">
                <a:solidFill>
                  <a:srgbClr val="272525"/>
                </a:solidFill>
                <a:latin typeface="Inter" pitchFamily="34" charset="0"/>
                <a:ea typeface="Inter" pitchFamily="34" charset="-122"/>
                <a:cs typeface="Inter" pitchFamily="34" charset="-120"/>
              </a:rPr>
              <a:t>Permite a los usuarios subir archivos locales o desde una URL directamente a Cloudinary.</a:t>
            </a:r>
            <a:endParaRPr lang="en-US" sz="1650" dirty="0"/>
          </a:p>
        </p:txBody>
      </p:sp>
      <p:pic>
        <p:nvPicPr>
          <p:cNvPr id="7" name="Image 2" descr="preencoded.png">    </p:cNvPr>
          <p:cNvPicPr>
            <a:picLocks noChangeAspect="1"/>
          </p:cNvPicPr>
          <p:nvPr/>
        </p:nvPicPr>
        <p:blipFill>
          <a:blip r:embed="rId3"/>
          <a:stretch>
            <a:fillRect/>
          </a:stretch>
        </p:blipFill>
        <p:spPr>
          <a:xfrm>
            <a:off x="6221730" y="4180046"/>
            <a:ext cx="1050488" cy="1563172"/>
          </a:xfrm>
          <a:prstGeom prst="rect">
            <a:avLst/>
          </a:prstGeom>
        </p:spPr>
      </p:pic>
      <p:sp>
        <p:nvSpPr>
          <p:cNvPr id="8" name="Text 3"/>
          <p:cNvSpPr/>
          <p:nvPr/>
        </p:nvSpPr>
        <p:spPr>
          <a:xfrm>
            <a:off x="7587258" y="4390073"/>
            <a:ext cx="2757488" cy="344686"/>
          </a:xfrm>
          <a:prstGeom prst="rect">
            <a:avLst/>
          </a:prstGeom>
          <a:noFill/>
          <a:ln/>
        </p:spPr>
        <p:txBody>
          <a:bodyPr wrap="none" lIns="0" tIns="0" rIns="0" bIns="0" rtlCol="0" anchor="t"/>
          <a:lstStyle/>
          <a:p>
            <a:pPr algn="l" indent="0" marL="0">
              <a:lnSpc>
                <a:spcPts val="2700"/>
              </a:lnSpc>
              <a:buNone/>
            </a:pPr>
            <a:r>
              <a:rPr lang="en-US" sz="2150" b="1" dirty="0">
                <a:solidFill>
                  <a:srgbClr val="272525"/>
                </a:solidFill>
                <a:latin typeface="Petrona Bold" pitchFamily="34" charset="0"/>
                <a:ea typeface="Petrona Bold" pitchFamily="34" charset="-122"/>
                <a:cs typeface="Petrona Bold" pitchFamily="34" charset="-120"/>
              </a:rPr>
              <a:t>Tipos de Archivo</a:t>
            </a:r>
            <a:endParaRPr lang="en-US" sz="2150" dirty="0"/>
          </a:p>
        </p:txBody>
      </p:sp>
      <p:sp>
        <p:nvSpPr>
          <p:cNvPr id="9" name="Text 4"/>
          <p:cNvSpPr/>
          <p:nvPr/>
        </p:nvSpPr>
        <p:spPr>
          <a:xfrm>
            <a:off x="7587258" y="4860727"/>
            <a:ext cx="6307812" cy="672465"/>
          </a:xfrm>
          <a:prstGeom prst="rect">
            <a:avLst/>
          </a:prstGeom>
          <a:noFill/>
          <a:ln/>
        </p:spPr>
        <p:txBody>
          <a:bodyPr wrap="square" lIns="0" tIns="0" rIns="0" bIns="0" rtlCol="0" anchor="t"/>
          <a:lstStyle/>
          <a:p>
            <a:pPr algn="l" indent="0" marL="0">
              <a:lnSpc>
                <a:spcPts val="2600"/>
              </a:lnSpc>
              <a:buNone/>
            </a:pPr>
            <a:r>
              <a:rPr lang="en-US" sz="1650" dirty="0">
                <a:solidFill>
                  <a:srgbClr val="272525"/>
                </a:solidFill>
                <a:latin typeface="Inter" pitchFamily="34" charset="0"/>
                <a:ea typeface="Inter" pitchFamily="34" charset="-122"/>
                <a:cs typeface="Inter" pitchFamily="34" charset="-120"/>
              </a:rPr>
              <a:t>Soporta imágenes (JPG, PNG, GIF), documentos (PDF, Word) y videos (MP4, MOV).</a:t>
            </a:r>
            <a:endParaRPr lang="en-US" sz="1650" dirty="0"/>
          </a:p>
        </p:txBody>
      </p:sp>
      <p:pic>
        <p:nvPicPr>
          <p:cNvPr id="10" name="Image 3" descr="preencoded.png">    </p:cNvPr>
          <p:cNvPicPr>
            <a:picLocks noChangeAspect="1"/>
          </p:cNvPicPr>
          <p:nvPr/>
        </p:nvPicPr>
        <p:blipFill>
          <a:blip r:embed="rId4"/>
          <a:stretch>
            <a:fillRect/>
          </a:stretch>
        </p:blipFill>
        <p:spPr>
          <a:xfrm>
            <a:off x="6221730" y="5743218"/>
            <a:ext cx="1050488" cy="1563172"/>
          </a:xfrm>
          <a:prstGeom prst="rect">
            <a:avLst/>
          </a:prstGeom>
        </p:spPr>
      </p:pic>
      <p:sp>
        <p:nvSpPr>
          <p:cNvPr id="11" name="Text 5"/>
          <p:cNvSpPr/>
          <p:nvPr/>
        </p:nvSpPr>
        <p:spPr>
          <a:xfrm>
            <a:off x="7587258" y="5953244"/>
            <a:ext cx="2757488" cy="344686"/>
          </a:xfrm>
          <a:prstGeom prst="rect">
            <a:avLst/>
          </a:prstGeom>
          <a:noFill/>
          <a:ln/>
        </p:spPr>
        <p:txBody>
          <a:bodyPr wrap="none" lIns="0" tIns="0" rIns="0" bIns="0" rtlCol="0" anchor="t"/>
          <a:lstStyle/>
          <a:p>
            <a:pPr algn="l" indent="0" marL="0">
              <a:lnSpc>
                <a:spcPts val="2700"/>
              </a:lnSpc>
              <a:buNone/>
            </a:pPr>
            <a:r>
              <a:rPr lang="en-US" sz="2150" b="1" dirty="0">
                <a:solidFill>
                  <a:srgbClr val="272525"/>
                </a:solidFill>
                <a:latin typeface="Petrona Bold" pitchFamily="34" charset="0"/>
                <a:ea typeface="Petrona Bold" pitchFamily="34" charset="-122"/>
                <a:cs typeface="Petrona Bold" pitchFamily="34" charset="-120"/>
              </a:rPr>
              <a:t>Tecnologías</a:t>
            </a:r>
            <a:endParaRPr lang="en-US" sz="2150" dirty="0"/>
          </a:p>
        </p:txBody>
      </p:sp>
      <p:sp>
        <p:nvSpPr>
          <p:cNvPr id="12" name="Text 6"/>
          <p:cNvSpPr/>
          <p:nvPr/>
        </p:nvSpPr>
        <p:spPr>
          <a:xfrm>
            <a:off x="7587258" y="6423898"/>
            <a:ext cx="6307812" cy="672465"/>
          </a:xfrm>
          <a:prstGeom prst="rect">
            <a:avLst/>
          </a:prstGeom>
          <a:noFill/>
          <a:ln/>
        </p:spPr>
        <p:txBody>
          <a:bodyPr wrap="square" lIns="0" tIns="0" rIns="0" bIns="0" rtlCol="0" anchor="t"/>
          <a:lstStyle/>
          <a:p>
            <a:pPr algn="l" indent="0" marL="0">
              <a:lnSpc>
                <a:spcPts val="2600"/>
              </a:lnSpc>
              <a:buNone/>
            </a:pPr>
            <a:r>
              <a:rPr lang="en-US" sz="1650" dirty="0">
                <a:solidFill>
                  <a:srgbClr val="272525"/>
                </a:solidFill>
                <a:latin typeface="Inter" pitchFamily="34" charset="0"/>
                <a:ea typeface="Inter" pitchFamily="34" charset="-122"/>
                <a:cs typeface="Inter" pitchFamily="34" charset="-120"/>
              </a:rPr>
              <a:t>Desarrollado con Node.js en el backend y HTML con Bootstrap en el frontend.</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2183844"/>
            <a:ext cx="4919305" cy="3861792"/>
          </a:xfrm>
          <a:prstGeom prst="rect">
            <a:avLst/>
          </a:prstGeom>
        </p:spPr>
      </p:pic>
      <p:sp>
        <p:nvSpPr>
          <p:cNvPr id="4" name="Text 0"/>
          <p:cNvSpPr/>
          <p:nvPr/>
        </p:nvSpPr>
        <p:spPr>
          <a:xfrm>
            <a:off x="6280190" y="835223"/>
            <a:ext cx="7556421" cy="1488519"/>
          </a:xfrm>
          <a:prstGeom prst="rect">
            <a:avLst/>
          </a:prstGeom>
          <a:noFill/>
          <a:ln/>
        </p:spPr>
        <p:txBody>
          <a:bodyPr wrap="squar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Funcionalidades Clave del Sistema</a:t>
            </a:r>
            <a:endParaRPr lang="en-US" sz="4650" dirty="0"/>
          </a:p>
        </p:txBody>
      </p:sp>
      <p:sp>
        <p:nvSpPr>
          <p:cNvPr id="5" name="Shape 1"/>
          <p:cNvSpPr/>
          <p:nvPr/>
        </p:nvSpPr>
        <p:spPr>
          <a:xfrm>
            <a:off x="6280190" y="2663904"/>
            <a:ext cx="3664863" cy="2800707"/>
          </a:xfrm>
          <a:prstGeom prst="roundRect">
            <a:avLst>
              <a:gd name="adj" fmla="val 3402"/>
            </a:avLst>
          </a:prstGeom>
          <a:solidFill>
            <a:srgbClr val="CCEEFF"/>
          </a:solidFill>
          <a:ln w="7620">
            <a:solidFill>
              <a:srgbClr val="B2D4E5"/>
            </a:solidFill>
            <a:prstDash val="solid"/>
          </a:ln>
        </p:spPr>
      </p:sp>
      <p:sp>
        <p:nvSpPr>
          <p:cNvPr id="6" name="Text 2"/>
          <p:cNvSpPr/>
          <p:nvPr/>
        </p:nvSpPr>
        <p:spPr>
          <a:xfrm>
            <a:off x="6514624" y="2898338"/>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Subida Flexible</a:t>
            </a:r>
            <a:endParaRPr lang="en-US" sz="2300" dirty="0"/>
          </a:p>
        </p:txBody>
      </p:sp>
      <p:sp>
        <p:nvSpPr>
          <p:cNvPr id="7" name="Text 3"/>
          <p:cNvSpPr/>
          <p:nvPr/>
        </p:nvSpPr>
        <p:spPr>
          <a:xfrm>
            <a:off x="6514624" y="3406497"/>
            <a:ext cx="3195995"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Permite la carga de archivos locales mediante formulario web y desde URLs externas sin descarga previa.</a:t>
            </a:r>
            <a:endParaRPr lang="en-US" sz="1750" dirty="0"/>
          </a:p>
        </p:txBody>
      </p:sp>
      <p:sp>
        <p:nvSpPr>
          <p:cNvPr id="8" name="Shape 4"/>
          <p:cNvSpPr/>
          <p:nvPr/>
        </p:nvSpPr>
        <p:spPr>
          <a:xfrm>
            <a:off x="10171867" y="2663904"/>
            <a:ext cx="3664863" cy="2800707"/>
          </a:xfrm>
          <a:prstGeom prst="roundRect">
            <a:avLst>
              <a:gd name="adj" fmla="val 3402"/>
            </a:avLst>
          </a:prstGeom>
          <a:solidFill>
            <a:srgbClr val="CCEEFF"/>
          </a:solidFill>
          <a:ln w="7620">
            <a:solidFill>
              <a:srgbClr val="B2D4E5"/>
            </a:solidFill>
            <a:prstDash val="solid"/>
          </a:ln>
        </p:spPr>
      </p:sp>
      <p:sp>
        <p:nvSpPr>
          <p:cNvPr id="9" name="Text 5"/>
          <p:cNvSpPr/>
          <p:nvPr/>
        </p:nvSpPr>
        <p:spPr>
          <a:xfrm>
            <a:off x="10406301" y="2898338"/>
            <a:ext cx="3195995" cy="744141"/>
          </a:xfrm>
          <a:prstGeom prst="rect">
            <a:avLst/>
          </a:prstGeom>
          <a:noFill/>
          <a:ln/>
        </p:spPr>
        <p:txBody>
          <a:bodyPr wrap="squar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Validación y Visualización</a:t>
            </a:r>
            <a:endParaRPr lang="en-US" sz="2300" dirty="0"/>
          </a:p>
        </p:txBody>
      </p:sp>
      <p:sp>
        <p:nvSpPr>
          <p:cNvPr id="10" name="Text 6"/>
          <p:cNvSpPr/>
          <p:nvPr/>
        </p:nvSpPr>
        <p:spPr>
          <a:xfrm>
            <a:off x="10406301" y="3778568"/>
            <a:ext cx="3195995"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Incluye validación de tipos de archivo y visualización de resultados con previsualizaciones o iconos.</a:t>
            </a:r>
            <a:endParaRPr lang="en-US" sz="1750" dirty="0"/>
          </a:p>
        </p:txBody>
      </p:sp>
      <p:sp>
        <p:nvSpPr>
          <p:cNvPr id="11" name="Shape 7"/>
          <p:cNvSpPr/>
          <p:nvPr/>
        </p:nvSpPr>
        <p:spPr>
          <a:xfrm>
            <a:off x="6280190" y="5691426"/>
            <a:ext cx="7556421" cy="1702832"/>
          </a:xfrm>
          <a:prstGeom prst="roundRect">
            <a:avLst>
              <a:gd name="adj" fmla="val 5595"/>
            </a:avLst>
          </a:prstGeom>
          <a:solidFill>
            <a:srgbClr val="CCEEFF"/>
          </a:solidFill>
          <a:ln w="7620">
            <a:solidFill>
              <a:srgbClr val="B2D4E5"/>
            </a:solidFill>
            <a:prstDash val="solid"/>
          </a:ln>
        </p:spPr>
      </p:sp>
      <p:sp>
        <p:nvSpPr>
          <p:cNvPr id="12" name="Text 8"/>
          <p:cNvSpPr/>
          <p:nvPr/>
        </p:nvSpPr>
        <p:spPr>
          <a:xfrm>
            <a:off x="6514624" y="5925860"/>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Listado y Progreso</a:t>
            </a:r>
            <a:endParaRPr lang="en-US" sz="2300" dirty="0"/>
          </a:p>
        </p:txBody>
      </p:sp>
      <p:sp>
        <p:nvSpPr>
          <p:cNvPr id="13" name="Text 9"/>
          <p:cNvSpPr/>
          <p:nvPr/>
        </p:nvSpPr>
        <p:spPr>
          <a:xfrm>
            <a:off x="6514624" y="6434018"/>
            <a:ext cx="7087553"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Ofrece un listado de archivos subidos con nombre y vista previa, además de una barra de progreso animada.</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607" y="2725102"/>
            <a:ext cx="4919186" cy="2779395"/>
          </a:xfrm>
          <a:prstGeom prst="rect">
            <a:avLst/>
          </a:prstGeom>
        </p:spPr>
      </p:pic>
      <p:sp>
        <p:nvSpPr>
          <p:cNvPr id="4" name="Text 0"/>
          <p:cNvSpPr/>
          <p:nvPr/>
        </p:nvSpPr>
        <p:spPr>
          <a:xfrm>
            <a:off x="6280190" y="1823680"/>
            <a:ext cx="7556421" cy="1488519"/>
          </a:xfrm>
          <a:prstGeom prst="rect">
            <a:avLst/>
          </a:prstGeom>
          <a:noFill/>
          <a:ln/>
        </p:spPr>
        <p:txBody>
          <a:bodyPr wrap="squar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Tecnologías Utilizadas en el Proyecto</a:t>
            </a:r>
            <a:endParaRPr lang="en-US" sz="4650" dirty="0"/>
          </a:p>
        </p:txBody>
      </p:sp>
      <p:pic>
        <p:nvPicPr>
          <p:cNvPr id="5" name="Image 2" descr="preencoded.png">    </p:cNvPr>
          <p:cNvPicPr>
            <a:picLocks noChangeAspect="1"/>
          </p:cNvPicPr>
          <p:nvPr/>
        </p:nvPicPr>
        <p:blipFill>
          <a:blip r:embed="rId3"/>
          <a:stretch>
            <a:fillRect/>
          </a:stretch>
        </p:blipFill>
        <p:spPr>
          <a:xfrm>
            <a:off x="6280190" y="3652361"/>
            <a:ext cx="566976" cy="566976"/>
          </a:xfrm>
          <a:prstGeom prst="rect">
            <a:avLst/>
          </a:prstGeom>
        </p:spPr>
      </p:pic>
      <p:sp>
        <p:nvSpPr>
          <p:cNvPr id="6" name="Text 1"/>
          <p:cNvSpPr/>
          <p:nvPr/>
        </p:nvSpPr>
        <p:spPr>
          <a:xfrm>
            <a:off x="6280190" y="4446151"/>
            <a:ext cx="2329815"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Frontend</a:t>
            </a:r>
            <a:endParaRPr lang="en-US" sz="2300" dirty="0"/>
          </a:p>
        </p:txBody>
      </p:sp>
      <p:sp>
        <p:nvSpPr>
          <p:cNvPr id="7" name="Text 2"/>
          <p:cNvSpPr/>
          <p:nvPr/>
        </p:nvSpPr>
        <p:spPr>
          <a:xfrm>
            <a:off x="6280190" y="4954310"/>
            <a:ext cx="2329815"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HTML5, Bootstrap 5, JavaScript (vanilla).</a:t>
            </a:r>
            <a:endParaRPr lang="en-US" sz="1750" dirty="0"/>
          </a:p>
        </p:txBody>
      </p:sp>
      <p:pic>
        <p:nvPicPr>
          <p:cNvPr id="8" name="Image 3" descr="preencoded.png">    </p:cNvPr>
          <p:cNvPicPr>
            <a:picLocks noChangeAspect="1"/>
          </p:cNvPicPr>
          <p:nvPr/>
        </p:nvPicPr>
        <p:blipFill>
          <a:blip r:embed="rId4"/>
          <a:stretch>
            <a:fillRect/>
          </a:stretch>
        </p:blipFill>
        <p:spPr>
          <a:xfrm>
            <a:off x="8893493" y="3652361"/>
            <a:ext cx="566976" cy="566976"/>
          </a:xfrm>
          <a:prstGeom prst="rect">
            <a:avLst/>
          </a:prstGeom>
        </p:spPr>
      </p:pic>
      <p:sp>
        <p:nvSpPr>
          <p:cNvPr id="9" name="Text 3"/>
          <p:cNvSpPr/>
          <p:nvPr/>
        </p:nvSpPr>
        <p:spPr>
          <a:xfrm>
            <a:off x="8893493" y="4446151"/>
            <a:ext cx="2329815"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Backend</a:t>
            </a:r>
            <a:endParaRPr lang="en-US" sz="2300" dirty="0"/>
          </a:p>
        </p:txBody>
      </p:sp>
      <p:sp>
        <p:nvSpPr>
          <p:cNvPr id="10" name="Text 4"/>
          <p:cNvSpPr/>
          <p:nvPr/>
        </p:nvSpPr>
        <p:spPr>
          <a:xfrm>
            <a:off x="8893493" y="4954310"/>
            <a:ext cx="2329815"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Node.js con Express, Multer para manejo de archivos temporales.</a:t>
            </a:r>
            <a:endParaRPr lang="en-US" sz="1750" dirty="0"/>
          </a:p>
        </p:txBody>
      </p:sp>
      <p:pic>
        <p:nvPicPr>
          <p:cNvPr id="11" name="Image 4" descr="preencoded.png">    </p:cNvPr>
          <p:cNvPicPr>
            <a:picLocks noChangeAspect="1"/>
          </p:cNvPicPr>
          <p:nvPr/>
        </p:nvPicPr>
        <p:blipFill>
          <a:blip r:embed="rId5"/>
          <a:stretch>
            <a:fillRect/>
          </a:stretch>
        </p:blipFill>
        <p:spPr>
          <a:xfrm>
            <a:off x="11506795" y="3652361"/>
            <a:ext cx="566976" cy="566976"/>
          </a:xfrm>
          <a:prstGeom prst="rect">
            <a:avLst/>
          </a:prstGeom>
        </p:spPr>
      </p:pic>
      <p:sp>
        <p:nvSpPr>
          <p:cNvPr id="12" name="Text 5"/>
          <p:cNvSpPr/>
          <p:nvPr/>
        </p:nvSpPr>
        <p:spPr>
          <a:xfrm>
            <a:off x="11506795" y="4446151"/>
            <a:ext cx="2329815"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Integración</a:t>
            </a:r>
            <a:endParaRPr lang="en-US" sz="2300" dirty="0"/>
          </a:p>
        </p:txBody>
      </p:sp>
      <p:sp>
        <p:nvSpPr>
          <p:cNvPr id="13" name="Text 6"/>
          <p:cNvSpPr/>
          <p:nvPr/>
        </p:nvSpPr>
        <p:spPr>
          <a:xfrm>
            <a:off x="11506795" y="4954310"/>
            <a:ext cx="2329815"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Cloudinary SDK para la integración con su API.</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927735"/>
            <a:ext cx="7536061" cy="744260"/>
          </a:xfrm>
          <a:prstGeom prst="rect">
            <a:avLst/>
          </a:prstGeom>
          <a:noFill/>
          <a:ln/>
        </p:spPr>
        <p:txBody>
          <a:bodyPr wrap="none" lIns="0" tIns="0" rIns="0" bIns="0" rtlCol="0" anchor="t"/>
          <a:lstStyle/>
          <a:p>
            <a:pPr algn="l"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Casos de Uso de Cloudinary</a:t>
            </a:r>
            <a:endParaRPr lang="en-US" sz="4650" dirty="0"/>
          </a:p>
        </p:txBody>
      </p:sp>
      <p:pic>
        <p:nvPicPr>
          <p:cNvPr id="3" name="Image 0" descr="preencoded.png">    </p:cNvPr>
          <p:cNvPicPr>
            <a:picLocks noChangeAspect="1"/>
          </p:cNvPicPr>
          <p:nvPr/>
        </p:nvPicPr>
        <p:blipFill>
          <a:blip r:embed="rId1"/>
          <a:stretch>
            <a:fillRect/>
          </a:stretch>
        </p:blipFill>
        <p:spPr>
          <a:xfrm>
            <a:off x="2978348" y="2125623"/>
            <a:ext cx="2152055" cy="1687592"/>
          </a:xfrm>
          <a:prstGeom prst="rect">
            <a:avLst/>
          </a:prstGeom>
        </p:spPr>
      </p:pic>
      <p:sp>
        <p:nvSpPr>
          <p:cNvPr id="4" name="Text 1"/>
          <p:cNvSpPr/>
          <p:nvPr/>
        </p:nvSpPr>
        <p:spPr>
          <a:xfrm>
            <a:off x="3894892" y="2989183"/>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272525"/>
                </a:solidFill>
                <a:latin typeface="Petrona Bold" pitchFamily="34" charset="0"/>
                <a:ea typeface="Petrona Bold" pitchFamily="34" charset="-122"/>
                <a:cs typeface="Petrona Bold" pitchFamily="34" charset="-120"/>
              </a:rPr>
              <a:t>1</a:t>
            </a:r>
            <a:endParaRPr lang="en-US" sz="2500" dirty="0"/>
          </a:p>
        </p:txBody>
      </p:sp>
      <p:sp>
        <p:nvSpPr>
          <p:cNvPr id="5" name="Text 2"/>
          <p:cNvSpPr/>
          <p:nvPr/>
        </p:nvSpPr>
        <p:spPr>
          <a:xfrm>
            <a:off x="5357217" y="2352437"/>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Acceso Rápido</a:t>
            </a:r>
            <a:endParaRPr lang="en-US" sz="2300" dirty="0"/>
          </a:p>
        </p:txBody>
      </p:sp>
      <p:sp>
        <p:nvSpPr>
          <p:cNvPr id="6" name="Text 3"/>
          <p:cNvSpPr/>
          <p:nvPr/>
        </p:nvSpPr>
        <p:spPr>
          <a:xfrm>
            <a:off x="5357217" y="2860596"/>
            <a:ext cx="8252579"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Proyectos que necesitan URLs públicas de archivos para compartir o incrustar.</a:t>
            </a:r>
            <a:endParaRPr lang="en-US" sz="1750" dirty="0"/>
          </a:p>
        </p:txBody>
      </p:sp>
      <p:sp>
        <p:nvSpPr>
          <p:cNvPr id="7" name="Shape 4"/>
          <p:cNvSpPr/>
          <p:nvPr/>
        </p:nvSpPr>
        <p:spPr>
          <a:xfrm>
            <a:off x="5187077" y="3826312"/>
            <a:ext cx="8592860" cy="15240"/>
          </a:xfrm>
          <a:prstGeom prst="roundRect">
            <a:avLst>
              <a:gd name="adj" fmla="val 625116"/>
            </a:avLst>
          </a:prstGeom>
          <a:solidFill>
            <a:srgbClr val="B2D4E5"/>
          </a:solidFill>
          <a:ln/>
        </p:spPr>
      </p:sp>
      <p:pic>
        <p:nvPicPr>
          <p:cNvPr id="8" name="Image 1" descr="preencoded.png">    </p:cNvPr>
          <p:cNvPicPr>
            <a:picLocks noChangeAspect="1"/>
          </p:cNvPicPr>
          <p:nvPr/>
        </p:nvPicPr>
        <p:blipFill>
          <a:blip r:embed="rId2"/>
          <a:stretch>
            <a:fillRect/>
          </a:stretch>
        </p:blipFill>
        <p:spPr>
          <a:xfrm>
            <a:off x="1902381" y="3869888"/>
            <a:ext cx="4304109" cy="1687592"/>
          </a:xfrm>
          <a:prstGeom prst="rect">
            <a:avLst/>
          </a:prstGeom>
        </p:spPr>
      </p:pic>
      <p:sp>
        <p:nvSpPr>
          <p:cNvPr id="9" name="Text 5"/>
          <p:cNvSpPr/>
          <p:nvPr/>
        </p:nvSpPr>
        <p:spPr>
          <a:xfrm>
            <a:off x="3894892" y="4514374"/>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272525"/>
                </a:solidFill>
                <a:latin typeface="Petrona Bold" pitchFamily="34" charset="0"/>
                <a:ea typeface="Petrona Bold" pitchFamily="34" charset="-122"/>
                <a:cs typeface="Petrona Bold" pitchFamily="34" charset="-120"/>
              </a:rPr>
              <a:t>2</a:t>
            </a:r>
            <a:endParaRPr lang="en-US" sz="2500" dirty="0"/>
          </a:p>
        </p:txBody>
      </p:sp>
      <p:sp>
        <p:nvSpPr>
          <p:cNvPr id="10" name="Text 6"/>
          <p:cNvSpPr/>
          <p:nvPr/>
        </p:nvSpPr>
        <p:spPr>
          <a:xfrm>
            <a:off x="6433304" y="4096703"/>
            <a:ext cx="2977039"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Gestión de Contenido</a:t>
            </a:r>
            <a:endParaRPr lang="en-US" sz="2300" dirty="0"/>
          </a:p>
        </p:txBody>
      </p:sp>
      <p:sp>
        <p:nvSpPr>
          <p:cNvPr id="11" name="Text 7"/>
          <p:cNvSpPr/>
          <p:nvPr/>
        </p:nvSpPr>
        <p:spPr>
          <a:xfrm>
            <a:off x="6433304" y="4604861"/>
            <a:ext cx="7176492"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Sistemas de gestión de contenido o portales educativos donde los usuarios suben archivos.</a:t>
            </a:r>
            <a:endParaRPr lang="en-US" sz="1750" dirty="0"/>
          </a:p>
        </p:txBody>
      </p:sp>
      <p:sp>
        <p:nvSpPr>
          <p:cNvPr id="12" name="Shape 8"/>
          <p:cNvSpPr/>
          <p:nvPr/>
        </p:nvSpPr>
        <p:spPr>
          <a:xfrm>
            <a:off x="6263164" y="5570577"/>
            <a:ext cx="7516773" cy="15240"/>
          </a:xfrm>
          <a:prstGeom prst="roundRect">
            <a:avLst>
              <a:gd name="adj" fmla="val 625116"/>
            </a:avLst>
          </a:prstGeom>
          <a:solidFill>
            <a:srgbClr val="B2D4E5"/>
          </a:solidFill>
          <a:ln/>
        </p:spPr>
      </p:sp>
      <p:pic>
        <p:nvPicPr>
          <p:cNvPr id="13" name="Image 2" descr="preencoded.png">    </p:cNvPr>
          <p:cNvPicPr>
            <a:picLocks noChangeAspect="1"/>
          </p:cNvPicPr>
          <p:nvPr/>
        </p:nvPicPr>
        <p:blipFill>
          <a:blip r:embed="rId3"/>
          <a:stretch>
            <a:fillRect/>
          </a:stretch>
        </p:blipFill>
        <p:spPr>
          <a:xfrm>
            <a:off x="826294" y="5614154"/>
            <a:ext cx="6456164" cy="1687592"/>
          </a:xfrm>
          <a:prstGeom prst="rect">
            <a:avLst/>
          </a:prstGeom>
        </p:spPr>
      </p:pic>
      <p:sp>
        <p:nvSpPr>
          <p:cNvPr id="14" name="Text 9"/>
          <p:cNvSpPr/>
          <p:nvPr/>
        </p:nvSpPr>
        <p:spPr>
          <a:xfrm>
            <a:off x="3894773" y="6258639"/>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272525"/>
                </a:solidFill>
                <a:latin typeface="Petrona Bold" pitchFamily="34" charset="0"/>
                <a:ea typeface="Petrona Bold" pitchFamily="34" charset="-122"/>
                <a:cs typeface="Petrona Bold" pitchFamily="34" charset="-120"/>
              </a:rPr>
              <a:t>3</a:t>
            </a:r>
            <a:endParaRPr lang="en-US" sz="2500" dirty="0"/>
          </a:p>
        </p:txBody>
      </p:sp>
      <p:sp>
        <p:nvSpPr>
          <p:cNvPr id="15" name="Text 10"/>
          <p:cNvSpPr/>
          <p:nvPr/>
        </p:nvSpPr>
        <p:spPr>
          <a:xfrm>
            <a:off x="7509272" y="5840968"/>
            <a:ext cx="3852505" cy="372070"/>
          </a:xfrm>
          <a:prstGeom prst="rect">
            <a:avLst/>
          </a:prstGeom>
          <a:noFill/>
          <a:ln/>
        </p:spPr>
        <p:txBody>
          <a:bodyPr wrap="none" lIns="0" tIns="0" rIns="0" bIns="0" rtlCol="0" anchor="t"/>
          <a:lstStyle/>
          <a:p>
            <a:pPr algn="l"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Almacenamiento en la Nube</a:t>
            </a:r>
            <a:endParaRPr lang="en-US" sz="2300" dirty="0"/>
          </a:p>
        </p:txBody>
      </p:sp>
      <p:sp>
        <p:nvSpPr>
          <p:cNvPr id="16" name="Text 11"/>
          <p:cNvSpPr/>
          <p:nvPr/>
        </p:nvSpPr>
        <p:spPr>
          <a:xfrm>
            <a:off x="7509272" y="6349127"/>
            <a:ext cx="6100524"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Aplicaciones que requieren almacenamiento en la nube sin infraestructura propia.</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505"/>
          </a:xfrm>
          <a:prstGeom prst="rect">
            <a:avLst/>
          </a:prstGeom>
        </p:spPr>
      </p:pic>
      <p:sp>
        <p:nvSpPr>
          <p:cNvPr id="3" name="Text 0"/>
          <p:cNvSpPr/>
          <p:nvPr/>
        </p:nvSpPr>
        <p:spPr>
          <a:xfrm>
            <a:off x="525423" y="412790"/>
            <a:ext cx="6464498" cy="492562"/>
          </a:xfrm>
          <a:prstGeom prst="rect">
            <a:avLst/>
          </a:prstGeom>
          <a:noFill/>
          <a:ln/>
        </p:spPr>
        <p:txBody>
          <a:bodyPr wrap="none" lIns="0" tIns="0" rIns="0" bIns="0" rtlCol="0" anchor="t"/>
          <a:lstStyle/>
          <a:p>
            <a:pPr algn="l" indent="0" marL="0">
              <a:lnSpc>
                <a:spcPts val="3850"/>
              </a:lnSpc>
              <a:buNone/>
            </a:pPr>
            <a:r>
              <a:rPr lang="en-US" sz="3100" b="1" dirty="0">
                <a:solidFill>
                  <a:srgbClr val="000000"/>
                </a:solidFill>
                <a:latin typeface="Petrona Bold" pitchFamily="34" charset="0"/>
                <a:ea typeface="Petrona Bold" pitchFamily="34" charset="-122"/>
                <a:cs typeface="Petrona Bold" pitchFamily="34" charset="-120"/>
              </a:rPr>
              <a:t>Ventajas del Sistema Implementado</a:t>
            </a:r>
            <a:endParaRPr lang="en-US" sz="3100" dirty="0"/>
          </a:p>
        </p:txBody>
      </p:sp>
      <p:sp>
        <p:nvSpPr>
          <p:cNvPr id="4" name="Text 1"/>
          <p:cNvSpPr/>
          <p:nvPr/>
        </p:nvSpPr>
        <p:spPr>
          <a:xfrm>
            <a:off x="525423" y="1205508"/>
            <a:ext cx="8093154" cy="495419"/>
          </a:xfrm>
          <a:prstGeom prst="rect">
            <a:avLst/>
          </a:prstGeom>
          <a:noFill/>
          <a:ln/>
        </p:spPr>
        <p:txBody>
          <a:bodyPr wrap="none" lIns="0" tIns="0" rIns="0" bIns="0" rtlCol="0" anchor="t"/>
          <a:lstStyle/>
          <a:p>
            <a:pPr algn="ctr" indent="0" marL="0">
              <a:lnSpc>
                <a:spcPts val="3900"/>
              </a:lnSpc>
              <a:buNone/>
            </a:pPr>
            <a:r>
              <a:rPr lang="en-US" sz="3900" b="1" dirty="0">
                <a:solidFill>
                  <a:srgbClr val="272525"/>
                </a:solidFill>
                <a:latin typeface="Petrona Bold" pitchFamily="34" charset="0"/>
                <a:ea typeface="Petrona Bold" pitchFamily="34" charset="-122"/>
                <a:cs typeface="Petrona Bold" pitchFamily="34" charset="-120"/>
              </a:rPr>
              <a:t>1</a:t>
            </a:r>
            <a:endParaRPr lang="en-US" sz="3900" dirty="0"/>
          </a:p>
        </p:txBody>
      </p:sp>
      <p:sp>
        <p:nvSpPr>
          <p:cNvPr id="5" name="Text 2"/>
          <p:cNvSpPr/>
          <p:nvPr/>
        </p:nvSpPr>
        <p:spPr>
          <a:xfrm>
            <a:off x="3579733" y="1888450"/>
            <a:ext cx="1984534" cy="246221"/>
          </a:xfrm>
          <a:prstGeom prst="rect">
            <a:avLst/>
          </a:prstGeom>
          <a:noFill/>
          <a:ln/>
        </p:spPr>
        <p:txBody>
          <a:bodyPr wrap="none" lIns="0" tIns="0" rIns="0" bIns="0" rtlCol="0" anchor="t"/>
          <a:lstStyle/>
          <a:p>
            <a:pPr algn="ctr" indent="0" marL="0">
              <a:lnSpc>
                <a:spcPts val="1900"/>
              </a:lnSpc>
              <a:buNone/>
            </a:pPr>
            <a:r>
              <a:rPr lang="en-US" sz="1550" b="1" dirty="0">
                <a:solidFill>
                  <a:srgbClr val="272525"/>
                </a:solidFill>
                <a:latin typeface="Petrona Bold" pitchFamily="34" charset="0"/>
                <a:ea typeface="Petrona Bold" pitchFamily="34" charset="-122"/>
                <a:cs typeface="Petrona Bold" pitchFamily="34" charset="-120"/>
              </a:rPr>
              <a:t>Fácil Implementación</a:t>
            </a:r>
            <a:endParaRPr lang="en-US" sz="1550" dirty="0"/>
          </a:p>
        </p:txBody>
      </p:sp>
      <p:sp>
        <p:nvSpPr>
          <p:cNvPr id="6" name="Text 3"/>
          <p:cNvSpPr/>
          <p:nvPr/>
        </p:nvSpPr>
        <p:spPr>
          <a:xfrm>
            <a:off x="525423" y="2224683"/>
            <a:ext cx="8093154" cy="240149"/>
          </a:xfrm>
          <a:prstGeom prst="rect">
            <a:avLst/>
          </a:prstGeom>
          <a:noFill/>
          <a:ln/>
        </p:spPr>
        <p:txBody>
          <a:bodyPr wrap="none" lIns="0" tIns="0" rIns="0" bIns="0" rtlCol="0" anchor="t"/>
          <a:lstStyle/>
          <a:p>
            <a:pPr algn="ctr" indent="0" marL="0">
              <a:lnSpc>
                <a:spcPts val="1850"/>
              </a:lnSpc>
              <a:buNone/>
            </a:pPr>
            <a:r>
              <a:rPr lang="en-US" sz="1150" dirty="0">
                <a:solidFill>
                  <a:srgbClr val="272525"/>
                </a:solidFill>
                <a:latin typeface="Inter" pitchFamily="34" charset="0"/>
                <a:ea typeface="Inter" pitchFamily="34" charset="-122"/>
                <a:cs typeface="Inter" pitchFamily="34" charset="-120"/>
              </a:rPr>
              <a:t>El sistema es sencillo de implementar y escalar.</a:t>
            </a:r>
            <a:endParaRPr lang="en-US" sz="1150" dirty="0"/>
          </a:p>
        </p:txBody>
      </p:sp>
      <p:sp>
        <p:nvSpPr>
          <p:cNvPr id="7" name="Text 4"/>
          <p:cNvSpPr/>
          <p:nvPr/>
        </p:nvSpPr>
        <p:spPr>
          <a:xfrm>
            <a:off x="525423" y="2990136"/>
            <a:ext cx="8093154" cy="495419"/>
          </a:xfrm>
          <a:prstGeom prst="rect">
            <a:avLst/>
          </a:prstGeom>
          <a:noFill/>
          <a:ln/>
        </p:spPr>
        <p:txBody>
          <a:bodyPr wrap="none" lIns="0" tIns="0" rIns="0" bIns="0" rtlCol="0" anchor="t"/>
          <a:lstStyle/>
          <a:p>
            <a:pPr algn="ctr" indent="0" marL="0">
              <a:lnSpc>
                <a:spcPts val="3900"/>
              </a:lnSpc>
              <a:buNone/>
            </a:pPr>
            <a:r>
              <a:rPr lang="en-US" sz="3900" b="1" dirty="0">
                <a:solidFill>
                  <a:srgbClr val="272525"/>
                </a:solidFill>
                <a:latin typeface="Petrona Bold" pitchFamily="34" charset="0"/>
                <a:ea typeface="Petrona Bold" pitchFamily="34" charset="-122"/>
                <a:cs typeface="Petrona Bold" pitchFamily="34" charset="-120"/>
              </a:rPr>
              <a:t>2</a:t>
            </a:r>
            <a:endParaRPr lang="en-US" sz="3900" dirty="0"/>
          </a:p>
        </p:txBody>
      </p:sp>
      <p:sp>
        <p:nvSpPr>
          <p:cNvPr id="8" name="Text 5"/>
          <p:cNvSpPr/>
          <p:nvPr/>
        </p:nvSpPr>
        <p:spPr>
          <a:xfrm>
            <a:off x="3586758" y="3673078"/>
            <a:ext cx="1970484" cy="246221"/>
          </a:xfrm>
          <a:prstGeom prst="rect">
            <a:avLst/>
          </a:prstGeom>
          <a:noFill/>
          <a:ln/>
        </p:spPr>
        <p:txBody>
          <a:bodyPr wrap="none" lIns="0" tIns="0" rIns="0" bIns="0" rtlCol="0" anchor="t"/>
          <a:lstStyle/>
          <a:p>
            <a:pPr algn="ctr" indent="0" marL="0">
              <a:lnSpc>
                <a:spcPts val="1900"/>
              </a:lnSpc>
              <a:buNone/>
            </a:pPr>
            <a:r>
              <a:rPr lang="en-US" sz="1550" b="1" dirty="0">
                <a:solidFill>
                  <a:srgbClr val="272525"/>
                </a:solidFill>
                <a:latin typeface="Petrona Bold" pitchFamily="34" charset="0"/>
                <a:ea typeface="Petrona Bold" pitchFamily="34" charset="-122"/>
                <a:cs typeface="Petrona Bold" pitchFamily="34" charset="-120"/>
              </a:rPr>
              <a:t>Amigable</a:t>
            </a:r>
            <a:endParaRPr lang="en-US" sz="1550" dirty="0"/>
          </a:p>
        </p:txBody>
      </p:sp>
      <p:sp>
        <p:nvSpPr>
          <p:cNvPr id="9" name="Text 6"/>
          <p:cNvSpPr/>
          <p:nvPr/>
        </p:nvSpPr>
        <p:spPr>
          <a:xfrm>
            <a:off x="525423" y="4009311"/>
            <a:ext cx="8093154" cy="240149"/>
          </a:xfrm>
          <a:prstGeom prst="rect">
            <a:avLst/>
          </a:prstGeom>
          <a:noFill/>
          <a:ln/>
        </p:spPr>
        <p:txBody>
          <a:bodyPr wrap="none" lIns="0" tIns="0" rIns="0" bIns="0" rtlCol="0" anchor="t"/>
          <a:lstStyle/>
          <a:p>
            <a:pPr algn="ctr" indent="0" marL="0">
              <a:lnSpc>
                <a:spcPts val="1850"/>
              </a:lnSpc>
              <a:buNone/>
            </a:pPr>
            <a:r>
              <a:rPr lang="en-US" sz="1150" dirty="0">
                <a:solidFill>
                  <a:srgbClr val="272525"/>
                </a:solidFill>
                <a:latin typeface="Inter" pitchFamily="34" charset="0"/>
                <a:ea typeface="Inter" pitchFamily="34" charset="-122"/>
                <a:cs typeface="Inter" pitchFamily="34" charset="-120"/>
              </a:rPr>
              <a:t>Diseño intuitivo y fácil de usar para el usuario final.</a:t>
            </a:r>
            <a:endParaRPr lang="en-US" sz="1150" dirty="0"/>
          </a:p>
        </p:txBody>
      </p:sp>
      <p:sp>
        <p:nvSpPr>
          <p:cNvPr id="10" name="Text 7"/>
          <p:cNvSpPr/>
          <p:nvPr/>
        </p:nvSpPr>
        <p:spPr>
          <a:xfrm>
            <a:off x="525423" y="4774763"/>
            <a:ext cx="8093154" cy="495419"/>
          </a:xfrm>
          <a:prstGeom prst="rect">
            <a:avLst/>
          </a:prstGeom>
          <a:noFill/>
          <a:ln/>
        </p:spPr>
        <p:txBody>
          <a:bodyPr wrap="none" lIns="0" tIns="0" rIns="0" bIns="0" rtlCol="0" anchor="t"/>
          <a:lstStyle/>
          <a:p>
            <a:pPr algn="ctr" indent="0" marL="0">
              <a:lnSpc>
                <a:spcPts val="3900"/>
              </a:lnSpc>
              <a:buNone/>
            </a:pPr>
            <a:r>
              <a:rPr lang="en-US" sz="3900" b="1" dirty="0">
                <a:solidFill>
                  <a:srgbClr val="272525"/>
                </a:solidFill>
                <a:latin typeface="Petrona Bold" pitchFamily="34" charset="0"/>
                <a:ea typeface="Petrona Bold" pitchFamily="34" charset="-122"/>
                <a:cs typeface="Petrona Bold" pitchFamily="34" charset="-120"/>
              </a:rPr>
              <a:t>3</a:t>
            </a:r>
            <a:endParaRPr lang="en-US" sz="3900" dirty="0"/>
          </a:p>
        </p:txBody>
      </p:sp>
      <p:sp>
        <p:nvSpPr>
          <p:cNvPr id="11" name="Text 8"/>
          <p:cNvSpPr/>
          <p:nvPr/>
        </p:nvSpPr>
        <p:spPr>
          <a:xfrm>
            <a:off x="3586758" y="5457706"/>
            <a:ext cx="1970484" cy="246221"/>
          </a:xfrm>
          <a:prstGeom prst="rect">
            <a:avLst/>
          </a:prstGeom>
          <a:noFill/>
          <a:ln/>
        </p:spPr>
        <p:txBody>
          <a:bodyPr wrap="none" lIns="0" tIns="0" rIns="0" bIns="0" rtlCol="0" anchor="t"/>
          <a:lstStyle/>
          <a:p>
            <a:pPr algn="ctr" indent="0" marL="0">
              <a:lnSpc>
                <a:spcPts val="1900"/>
              </a:lnSpc>
              <a:buNone/>
            </a:pPr>
            <a:r>
              <a:rPr lang="en-US" sz="1550" b="1" dirty="0">
                <a:solidFill>
                  <a:srgbClr val="272525"/>
                </a:solidFill>
                <a:latin typeface="Petrona Bold" pitchFamily="34" charset="0"/>
                <a:ea typeface="Petrona Bold" pitchFamily="34" charset="-122"/>
                <a:cs typeface="Petrona Bold" pitchFamily="34" charset="-120"/>
              </a:rPr>
              <a:t>Compatibilidad</a:t>
            </a:r>
            <a:endParaRPr lang="en-US" sz="1550" dirty="0"/>
          </a:p>
        </p:txBody>
      </p:sp>
      <p:sp>
        <p:nvSpPr>
          <p:cNvPr id="12" name="Text 9"/>
          <p:cNvSpPr/>
          <p:nvPr/>
        </p:nvSpPr>
        <p:spPr>
          <a:xfrm>
            <a:off x="525423" y="5793938"/>
            <a:ext cx="8093154" cy="240149"/>
          </a:xfrm>
          <a:prstGeom prst="rect">
            <a:avLst/>
          </a:prstGeom>
          <a:noFill/>
          <a:ln/>
        </p:spPr>
        <p:txBody>
          <a:bodyPr wrap="none" lIns="0" tIns="0" rIns="0" bIns="0" rtlCol="0" anchor="t"/>
          <a:lstStyle/>
          <a:p>
            <a:pPr algn="ctr" indent="0" marL="0">
              <a:lnSpc>
                <a:spcPts val="1850"/>
              </a:lnSpc>
              <a:buNone/>
            </a:pPr>
            <a:r>
              <a:rPr lang="en-US" sz="1150" dirty="0">
                <a:solidFill>
                  <a:srgbClr val="272525"/>
                </a:solidFill>
                <a:latin typeface="Inter" pitchFamily="34" charset="0"/>
                <a:ea typeface="Inter" pitchFamily="34" charset="-122"/>
                <a:cs typeface="Inter" pitchFamily="34" charset="-120"/>
              </a:rPr>
              <a:t>Compatible con una amplia gama de tipos de archivo multimedia.</a:t>
            </a:r>
            <a:endParaRPr lang="en-US" sz="1150" dirty="0"/>
          </a:p>
        </p:txBody>
      </p:sp>
      <p:sp>
        <p:nvSpPr>
          <p:cNvPr id="13" name="Text 10"/>
          <p:cNvSpPr/>
          <p:nvPr/>
        </p:nvSpPr>
        <p:spPr>
          <a:xfrm>
            <a:off x="525423" y="6559391"/>
            <a:ext cx="8093154" cy="495419"/>
          </a:xfrm>
          <a:prstGeom prst="rect">
            <a:avLst/>
          </a:prstGeom>
          <a:noFill/>
          <a:ln/>
        </p:spPr>
        <p:txBody>
          <a:bodyPr wrap="none" lIns="0" tIns="0" rIns="0" bIns="0" rtlCol="0" anchor="t"/>
          <a:lstStyle/>
          <a:p>
            <a:pPr algn="ctr" indent="0" marL="0">
              <a:lnSpc>
                <a:spcPts val="3900"/>
              </a:lnSpc>
              <a:buNone/>
            </a:pPr>
            <a:r>
              <a:rPr lang="en-US" sz="3900" b="1" dirty="0">
                <a:solidFill>
                  <a:srgbClr val="272525"/>
                </a:solidFill>
                <a:latin typeface="Petrona Bold" pitchFamily="34" charset="0"/>
                <a:ea typeface="Petrona Bold" pitchFamily="34" charset="-122"/>
                <a:cs typeface="Petrona Bold" pitchFamily="34" charset="-120"/>
              </a:rPr>
              <a:t>4</a:t>
            </a:r>
            <a:endParaRPr lang="en-US" sz="3900" dirty="0"/>
          </a:p>
        </p:txBody>
      </p:sp>
      <p:sp>
        <p:nvSpPr>
          <p:cNvPr id="14" name="Text 11"/>
          <p:cNvSpPr/>
          <p:nvPr/>
        </p:nvSpPr>
        <p:spPr>
          <a:xfrm>
            <a:off x="3586758" y="7242334"/>
            <a:ext cx="1970484" cy="246221"/>
          </a:xfrm>
          <a:prstGeom prst="rect">
            <a:avLst/>
          </a:prstGeom>
          <a:noFill/>
          <a:ln/>
        </p:spPr>
        <p:txBody>
          <a:bodyPr wrap="none" lIns="0" tIns="0" rIns="0" bIns="0" rtlCol="0" anchor="t"/>
          <a:lstStyle/>
          <a:p>
            <a:pPr algn="ctr" indent="0" marL="0">
              <a:lnSpc>
                <a:spcPts val="1900"/>
              </a:lnSpc>
              <a:buNone/>
            </a:pPr>
            <a:r>
              <a:rPr lang="en-US" sz="1550" b="1" dirty="0">
                <a:solidFill>
                  <a:srgbClr val="272525"/>
                </a:solidFill>
                <a:latin typeface="Petrona Bold" pitchFamily="34" charset="0"/>
                <a:ea typeface="Petrona Bold" pitchFamily="34" charset="-122"/>
                <a:cs typeface="Petrona Bold" pitchFamily="34" charset="-120"/>
              </a:rPr>
              <a:t>Ahorro de Recursos</a:t>
            </a:r>
            <a:endParaRPr lang="en-US" sz="1550" dirty="0"/>
          </a:p>
        </p:txBody>
      </p:sp>
      <p:sp>
        <p:nvSpPr>
          <p:cNvPr id="15" name="Text 12"/>
          <p:cNvSpPr/>
          <p:nvPr/>
        </p:nvSpPr>
        <p:spPr>
          <a:xfrm>
            <a:off x="525423" y="7578566"/>
            <a:ext cx="8093154" cy="240149"/>
          </a:xfrm>
          <a:prstGeom prst="rect">
            <a:avLst/>
          </a:prstGeom>
          <a:noFill/>
          <a:ln/>
        </p:spPr>
        <p:txBody>
          <a:bodyPr wrap="none" lIns="0" tIns="0" rIns="0" bIns="0" rtlCol="0" anchor="t"/>
          <a:lstStyle/>
          <a:p>
            <a:pPr algn="ctr" indent="0" marL="0">
              <a:lnSpc>
                <a:spcPts val="1850"/>
              </a:lnSpc>
              <a:buNone/>
            </a:pPr>
            <a:r>
              <a:rPr lang="en-US" sz="1150" dirty="0">
                <a:solidFill>
                  <a:srgbClr val="272525"/>
                </a:solidFill>
                <a:latin typeface="Inter" pitchFamily="34" charset="0"/>
                <a:ea typeface="Inter" pitchFamily="34" charset="-122"/>
                <a:cs typeface="Inter" pitchFamily="34" charset="-120"/>
              </a:rPr>
              <a:t>Reduce la necesidad de almacenamiento en servidores propios.</a:t>
            </a:r>
            <a:endParaRPr lang="en-US" sz="11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2025-06-07T14:34:29Z</dcterms:created>
  <dcterms:modified xsi:type="dcterms:W3CDTF">2025-06-07T14:34:29Z</dcterms:modified>
</cp:coreProperties>
</file>